
<file path=[Content_Types].xml><?xml version="1.0" encoding="utf-8"?>
<Types xmlns="http://schemas.openxmlformats.org/package/2006/content-types"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1" r:id="rId1"/>
  </p:sldMasterIdLst>
  <p:notesMasterIdLst>
    <p:notesMasterId r:id="rId18"/>
  </p:notesMasterIdLst>
  <p:sldIdLst>
    <p:sldId id="256" r:id="rId2"/>
    <p:sldId id="257" r:id="rId3"/>
    <p:sldId id="259" r:id="rId4"/>
    <p:sldId id="260" r:id="rId5"/>
    <p:sldId id="265" r:id="rId6"/>
    <p:sldId id="263" r:id="rId7"/>
    <p:sldId id="262" r:id="rId8"/>
    <p:sldId id="267" r:id="rId9"/>
    <p:sldId id="268" r:id="rId10"/>
    <p:sldId id="269" r:id="rId11"/>
    <p:sldId id="270" r:id="rId12"/>
    <p:sldId id="271" r:id="rId13"/>
    <p:sldId id="272" r:id="rId14"/>
    <p:sldId id="273" r:id="rId15"/>
    <p:sldId id="274" r:id="rId16"/>
    <p:sldId id="275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561" autoAdjust="0"/>
    <p:restoredTop sz="94660"/>
  </p:normalViewPr>
  <p:slideViewPr>
    <p:cSldViewPr snapToGrid="0">
      <p:cViewPr varScale="1">
        <p:scale>
          <a:sx n="81" d="100"/>
          <a:sy n="81" d="100"/>
        </p:scale>
        <p:origin x="1003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11282E-3A14-48DD-99EB-A37D04D315AB}" type="datetimeFigureOut">
              <a:rPr lang="en-IN" smtClean="0"/>
              <a:t>19-10-2024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157BAA-C8B5-4DC5-BEBA-BBECCD4EBC7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073748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157BAA-C8B5-4DC5-BEBA-BBECCD4EBC7D}" type="slidenum">
              <a:rPr lang="en-IN" smtClean="0"/>
              <a:t>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717549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4EAF3B-FEE8-4CC3-B183-C9ABEC5E49B8}" type="datetimeFigureOut">
              <a:rPr lang="en-IN" smtClean="0"/>
              <a:t>19-10-2024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D3CC1-FCBE-44EF-B412-BDCFAE4908A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402540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4EAF3B-FEE8-4CC3-B183-C9ABEC5E49B8}" type="datetimeFigureOut">
              <a:rPr lang="en-IN" smtClean="0"/>
              <a:t>19-10-2024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D3CC1-FCBE-44EF-B412-BDCFAE4908A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135197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4EAF3B-FEE8-4CC3-B183-C9ABEC5E49B8}" type="datetimeFigureOut">
              <a:rPr lang="en-IN" smtClean="0"/>
              <a:t>19-10-2024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D3CC1-FCBE-44EF-B412-BDCFAE4908A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522225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4EAF3B-FEE8-4CC3-B183-C9ABEC5E49B8}" type="datetimeFigureOut">
              <a:rPr lang="en-IN" smtClean="0"/>
              <a:t>19-10-2024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D3CC1-FCBE-44EF-B412-BDCFAE4908A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047767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4EAF3B-FEE8-4CC3-B183-C9ABEC5E49B8}" type="datetimeFigureOut">
              <a:rPr lang="en-IN" smtClean="0"/>
              <a:t>19-10-2024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D3CC1-FCBE-44EF-B412-BDCFAE4908A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0738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4EAF3B-FEE8-4CC3-B183-C9ABEC5E49B8}" type="datetimeFigureOut">
              <a:rPr lang="en-IN" smtClean="0"/>
              <a:t>19-10-2024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D3CC1-FCBE-44EF-B412-BDCFAE4908A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1338889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4EAF3B-FEE8-4CC3-B183-C9ABEC5E49B8}" type="datetimeFigureOut">
              <a:rPr lang="en-IN" smtClean="0"/>
              <a:t>19-10-2024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D3CC1-FCBE-44EF-B412-BDCFAE4908A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9567800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4EAF3B-FEE8-4CC3-B183-C9ABEC5E49B8}" type="datetimeFigureOut">
              <a:rPr lang="en-IN" smtClean="0"/>
              <a:t>19-10-2024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D3CC1-FCBE-44EF-B412-BDCFAE4908A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484413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4EAF3B-FEE8-4CC3-B183-C9ABEC5E49B8}" type="datetimeFigureOut">
              <a:rPr lang="en-IN" smtClean="0"/>
              <a:t>19-10-2024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D3CC1-FCBE-44EF-B412-BDCFAE4908A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713961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4EAF3B-FEE8-4CC3-B183-C9ABEC5E49B8}" type="datetimeFigureOut">
              <a:rPr lang="en-IN" smtClean="0"/>
              <a:t>19-10-2024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D62D3CC1-FCBE-44EF-B412-BDCFAE4908A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920995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4EAF3B-FEE8-4CC3-B183-C9ABEC5E49B8}" type="datetimeFigureOut">
              <a:rPr lang="en-IN" smtClean="0"/>
              <a:t>19-10-2024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D3CC1-FCBE-44EF-B412-BDCFAE4908A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000340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4EAF3B-FEE8-4CC3-B183-C9ABEC5E49B8}" type="datetimeFigureOut">
              <a:rPr lang="en-IN" smtClean="0"/>
              <a:t>19-10-2024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D3CC1-FCBE-44EF-B412-BDCFAE4908A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405431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4EAF3B-FEE8-4CC3-B183-C9ABEC5E49B8}" type="datetimeFigureOut">
              <a:rPr lang="en-IN" smtClean="0"/>
              <a:t>19-10-2024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D3CC1-FCBE-44EF-B412-BDCFAE4908A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028600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4EAF3B-FEE8-4CC3-B183-C9ABEC5E49B8}" type="datetimeFigureOut">
              <a:rPr lang="en-IN" smtClean="0"/>
              <a:t>19-10-2024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D3CC1-FCBE-44EF-B412-BDCFAE4908A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234551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4EAF3B-FEE8-4CC3-B183-C9ABEC5E49B8}" type="datetimeFigureOut">
              <a:rPr lang="en-IN" smtClean="0"/>
              <a:t>19-10-2024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D3CC1-FCBE-44EF-B412-BDCFAE4908A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284906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4EAF3B-FEE8-4CC3-B183-C9ABEC5E49B8}" type="datetimeFigureOut">
              <a:rPr lang="en-IN" smtClean="0"/>
              <a:t>19-10-2024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D3CC1-FCBE-44EF-B412-BDCFAE4908A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496687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4EAF3B-FEE8-4CC3-B183-C9ABEC5E49B8}" type="datetimeFigureOut">
              <a:rPr lang="en-IN" smtClean="0"/>
              <a:t>19-10-2024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D3CC1-FCBE-44EF-B412-BDCFAE4908A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055120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344EAF3B-FEE8-4CC3-B183-C9ABEC5E49B8}" type="datetimeFigureOut">
              <a:rPr lang="en-IN" smtClean="0"/>
              <a:t>19-10-2024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62D3CC1-FCBE-44EF-B412-BDCFAE4908A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465854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2" r:id="rId1"/>
    <p:sldLayoutId id="2147483853" r:id="rId2"/>
    <p:sldLayoutId id="2147483854" r:id="rId3"/>
    <p:sldLayoutId id="2147483855" r:id="rId4"/>
    <p:sldLayoutId id="2147483856" r:id="rId5"/>
    <p:sldLayoutId id="2147483857" r:id="rId6"/>
    <p:sldLayoutId id="2147483858" r:id="rId7"/>
    <p:sldLayoutId id="2147483859" r:id="rId8"/>
    <p:sldLayoutId id="2147483860" r:id="rId9"/>
    <p:sldLayoutId id="2147483861" r:id="rId10"/>
    <p:sldLayoutId id="2147483862" r:id="rId11"/>
    <p:sldLayoutId id="2147483863" r:id="rId12"/>
    <p:sldLayoutId id="2147483864" r:id="rId13"/>
    <p:sldLayoutId id="2147483865" r:id="rId14"/>
    <p:sldLayoutId id="2147483866" r:id="rId15"/>
    <p:sldLayoutId id="2147483867" r:id="rId16"/>
    <p:sldLayoutId id="2147483868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5B91BDC3-EAF0-1A90-3726-E41FE0AF97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8848" y="-223736"/>
            <a:ext cx="9144000" cy="2684834"/>
          </a:xfrm>
        </p:spPr>
        <p:txBody>
          <a:bodyPr>
            <a:noAutofit/>
          </a:bodyPr>
          <a:lstStyle/>
          <a:p>
            <a:pPr algn="ctr"/>
            <a:endParaRPr lang="en-IN" sz="2000" dirty="0">
              <a:solidFill>
                <a:srgbClr val="FF0000"/>
              </a:solidFill>
              <a:highlight>
                <a:srgbClr val="FFFF00"/>
              </a:highlight>
              <a:latin typeface="Comic Sans MS" panose="030F0702030302020204" pitchFamily="66" charset="0"/>
            </a:endParaRPr>
          </a:p>
          <a:p>
            <a:pPr algn="ctr"/>
            <a:r>
              <a:rPr lang="en-IN" sz="2000" dirty="0">
                <a:solidFill>
                  <a:srgbClr val="FF0000"/>
                </a:solidFill>
                <a:highlight>
                  <a:srgbClr val="FFFF00"/>
                </a:highlight>
                <a:latin typeface="Comic Sans MS" panose="030F0702030302020204" pitchFamily="66" charset="0"/>
              </a:rPr>
              <a:t>SUBJECT: INTERNET OF THINGS:</a:t>
            </a:r>
          </a:p>
          <a:p>
            <a:pPr algn="ctr"/>
            <a:r>
              <a:rPr lang="en-IN" sz="2000" dirty="0">
                <a:solidFill>
                  <a:srgbClr val="FF0000"/>
                </a:solidFill>
                <a:highlight>
                  <a:srgbClr val="FFFF00"/>
                </a:highlight>
                <a:latin typeface="Comic Sans MS" panose="030F0702030302020204" pitchFamily="66" charset="0"/>
              </a:rPr>
              <a:t>PROJECT TITLE:</a:t>
            </a:r>
          </a:p>
          <a:p>
            <a:pPr algn="ctr"/>
            <a:r>
              <a:rPr lang="en-IN" sz="2000" dirty="0">
                <a:solidFill>
                  <a:srgbClr val="FF0000"/>
                </a:solidFill>
                <a:highlight>
                  <a:srgbClr val="FFFF00"/>
                </a:highlight>
                <a:latin typeface="Comic Sans MS" panose="030F0702030302020204" pitchFamily="66" charset="0"/>
              </a:rPr>
              <a:t>MINI-PROJECT-1: PYTHON SIMULATIONS OF IOT NETWORK TOPOLOGIES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728C5C82-63B3-E82F-FE5A-8DD39ECFB3B6}"/>
              </a:ext>
            </a:extLst>
          </p:cNvPr>
          <p:cNvSpPr txBox="1">
            <a:spLocks/>
          </p:cNvSpPr>
          <p:nvPr/>
        </p:nvSpPr>
        <p:spPr>
          <a:xfrm>
            <a:off x="6932578" y="4484453"/>
            <a:ext cx="5259422" cy="21395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 sz="2000" dirty="0">
              <a:solidFill>
                <a:srgbClr val="FF0000"/>
              </a:solidFill>
              <a:highlight>
                <a:srgbClr val="FFFF00"/>
              </a:highlight>
              <a:latin typeface="Comic Sans MS" panose="030F0702030302020204" pitchFamily="66" charset="0"/>
            </a:endParaRPr>
          </a:p>
          <a:p>
            <a:r>
              <a:rPr lang="en-IN" sz="2000" dirty="0">
                <a:solidFill>
                  <a:srgbClr val="FF0000"/>
                </a:solidFill>
                <a:highlight>
                  <a:srgbClr val="FFFF00"/>
                </a:highlight>
                <a:latin typeface="Comic Sans MS" panose="030F0702030302020204" pitchFamily="66" charset="0"/>
              </a:rPr>
              <a:t>SIMULATING IOT NETWORK TOPOLOGIES USING PYTHON</a:t>
            </a:r>
          </a:p>
          <a:p>
            <a:r>
              <a:rPr lang="en-IN" sz="2000" dirty="0">
                <a:solidFill>
                  <a:srgbClr val="FF0000"/>
                </a:solidFill>
                <a:highlight>
                  <a:srgbClr val="FFFF00"/>
                </a:highlight>
                <a:latin typeface="Comic Sans MS" panose="030F0702030302020204" pitchFamily="66" charset="0"/>
              </a:rPr>
              <a:t>PRESENTED BY: PRAMODH NARAIN</a:t>
            </a:r>
          </a:p>
          <a:p>
            <a:r>
              <a:rPr lang="en-IN" sz="2000" dirty="0">
                <a:solidFill>
                  <a:srgbClr val="FF0000"/>
                </a:solidFill>
                <a:highlight>
                  <a:srgbClr val="FFFF00"/>
                </a:highlight>
                <a:latin typeface="Comic Sans MS" panose="030F0702030302020204" pitchFamily="66" charset="0"/>
              </a:rPr>
              <a:t>CHANNEL: PRAMODH CODE CRAFTER</a:t>
            </a:r>
          </a:p>
          <a:p>
            <a:r>
              <a:rPr lang="en-IN" sz="2000" dirty="0">
                <a:solidFill>
                  <a:srgbClr val="FF0000"/>
                </a:solidFill>
                <a:highlight>
                  <a:srgbClr val="FFFF00"/>
                </a:highlight>
                <a:latin typeface="Comic Sans MS" panose="030F0702030302020204" pitchFamily="66" charset="0"/>
              </a:rPr>
              <a:t>DATE: 19-10-2024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91406D-09AD-350D-3258-20BA637953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7587" y="1973451"/>
            <a:ext cx="2611097" cy="26110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DD24F99-A7FE-4D69-EE28-46EDB623DC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9153" y="1973451"/>
            <a:ext cx="2611097" cy="2611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9166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737B7D0-9B9E-3542-EC1C-A0E3EED9C2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2328" y="218874"/>
            <a:ext cx="10018713" cy="1026268"/>
          </a:xfr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/>
          <a:lstStyle/>
          <a:p>
            <a:r>
              <a:rPr lang="en-IN" dirty="0">
                <a:latin typeface="Algerian" panose="04020705040A02060702" pitchFamily="82" charset="0"/>
              </a:rPr>
              <a:t>FLOWCHART OF OUR PROJECT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A5E0F4-B1B1-1B37-BAAE-CDA115C67F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0197" y="1603948"/>
            <a:ext cx="5171606" cy="4796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9702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12B21A0-BEFD-ADFC-8950-3EE62E68B7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2328" y="218874"/>
            <a:ext cx="10018713" cy="1026268"/>
          </a:xfr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/>
          <a:lstStyle/>
          <a:p>
            <a:r>
              <a:rPr lang="en-IN" dirty="0">
                <a:latin typeface="Algerian" panose="04020705040A02060702" pitchFamily="82" charset="0"/>
              </a:rPr>
              <a:t>PYTHON CODE OVERVIEW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1D565F8-327E-8D16-DC5F-568F16D7C9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65224" y="1448770"/>
            <a:ext cx="6216652" cy="1785025"/>
          </a:xfr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IN" sz="2000" b="1" i="1" u="sng" dirty="0">
                <a:latin typeface="Comic Sans MS" panose="030F0702030302020204" pitchFamily="66" charset="0"/>
              </a:rPr>
              <a:t>EXAMPLE:</a:t>
            </a:r>
            <a:r>
              <a:rPr lang="en-IN" sz="2000" dirty="0">
                <a:latin typeface="Comic Sans MS" panose="030F0702030302020204" pitchFamily="66" charset="0"/>
              </a:rPr>
              <a:t> Creating and visualising a </a:t>
            </a:r>
            <a:r>
              <a:rPr lang="en-IN" sz="2000" b="1" i="1" u="sng" dirty="0">
                <a:latin typeface="Comic Sans MS" panose="030F0702030302020204" pitchFamily="66" charset="0"/>
              </a:rPr>
              <a:t>Star Topology</a:t>
            </a:r>
            <a:r>
              <a:rPr lang="en-IN" sz="2000" dirty="0">
                <a:latin typeface="Comic Sans MS" panose="030F0702030302020204" pitchFamily="66" charset="0"/>
              </a:rPr>
              <a:t>.</a:t>
            </a:r>
            <a:endParaRPr lang="en-IN" sz="2000" b="1" i="1" u="sng" dirty="0">
              <a:latin typeface="Comic Sans MS" panose="030F0702030302020204" pitchFamily="66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IN" sz="2000" dirty="0">
                <a:latin typeface="Comic Sans MS" panose="030F0702030302020204" pitchFamily="66" charset="0"/>
              </a:rPr>
              <a:t>Uses </a:t>
            </a:r>
            <a:r>
              <a:rPr lang="en-IN" sz="2000" b="1" i="1" u="sng" dirty="0">
                <a:latin typeface="Comic Sans MS" panose="030F0702030302020204" pitchFamily="66" charset="0"/>
              </a:rPr>
              <a:t>NetworkX</a:t>
            </a:r>
            <a:r>
              <a:rPr lang="en-IN" sz="2000" dirty="0">
                <a:latin typeface="Comic Sans MS" panose="030F0702030302020204" pitchFamily="66" charset="0"/>
              </a:rPr>
              <a:t> for network simulations, </a:t>
            </a:r>
            <a:r>
              <a:rPr lang="en-IN" sz="2000" b="1" i="1" u="sng" dirty="0">
                <a:latin typeface="Comic Sans MS" panose="030F0702030302020204" pitchFamily="66" charset="0"/>
              </a:rPr>
              <a:t>Matplotlib</a:t>
            </a:r>
            <a:r>
              <a:rPr lang="en-IN" sz="2000" dirty="0">
                <a:latin typeface="Comic Sans MS" panose="030F0702030302020204" pitchFamily="66" charset="0"/>
              </a:rPr>
              <a:t> for visualizations.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D1069CC-9D65-9FD0-8DFD-F9611C8E5E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5224" y="3377502"/>
            <a:ext cx="6216652" cy="3261624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34F1FA22-3807-FE39-FA62-22741E7188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7168" y="3535452"/>
            <a:ext cx="2923874" cy="2681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240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CB70234-186C-CC58-4C82-0F47615B46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2328" y="218874"/>
            <a:ext cx="10018713" cy="1026268"/>
          </a:xfr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/>
          <a:lstStyle/>
          <a:p>
            <a:r>
              <a:rPr lang="en-IN" dirty="0">
                <a:latin typeface="Algerian" panose="04020705040A02060702" pitchFamily="82" charset="0"/>
              </a:rPr>
              <a:t>RESULTS AND DISCUSSIONS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773AC3E-F3CA-4CB8-2BDD-FE601B82AF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1" y="1643976"/>
            <a:ext cx="6216652" cy="3527632"/>
          </a:xfr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IN" sz="2000" b="1" i="1" u="sng" dirty="0">
                <a:latin typeface="Comic Sans MS" panose="030F0702030302020204" pitchFamily="66" charset="0"/>
              </a:rPr>
              <a:t>STAR TOPOLOGY:</a:t>
            </a:r>
            <a:r>
              <a:rPr lang="en-IN" sz="2000" dirty="0">
                <a:latin typeface="Comic Sans MS" panose="030F0702030302020204" pitchFamily="66" charset="0"/>
              </a:rPr>
              <a:t> Efficient but hub failure critical.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IN" sz="2000" b="1" i="1" u="sng" dirty="0">
                <a:latin typeface="Comic Sans MS" panose="030F0702030302020204" pitchFamily="66" charset="0"/>
              </a:rPr>
              <a:t>MESH TOPOLOGY:</a:t>
            </a:r>
            <a:r>
              <a:rPr lang="en-IN" sz="2000" dirty="0">
                <a:latin typeface="Comic Sans MS" panose="030F0702030302020204" pitchFamily="66" charset="0"/>
              </a:rPr>
              <a:t> Excellent fault tolerance, high complexity.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IN" sz="2000" b="1" i="1" u="sng" dirty="0">
                <a:latin typeface="Comic Sans MS" panose="030F0702030302020204" pitchFamily="66" charset="0"/>
              </a:rPr>
              <a:t>TREE TOPOLOGY:</a:t>
            </a:r>
            <a:r>
              <a:rPr lang="en-IN" sz="2000" dirty="0">
                <a:latin typeface="Comic Sans MS" panose="030F0702030302020204" pitchFamily="66" charset="0"/>
              </a:rPr>
              <a:t> Scalable, reliant on parent nodes.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IN" sz="2000" b="1" i="1" u="sng" dirty="0">
                <a:latin typeface="Comic Sans MS" panose="030F0702030302020204" pitchFamily="66" charset="0"/>
              </a:rPr>
              <a:t>BUS TOPOLOGY:</a:t>
            </a:r>
            <a:r>
              <a:rPr lang="en-IN" sz="2000" dirty="0">
                <a:latin typeface="Comic Sans MS" panose="030F0702030302020204" pitchFamily="66" charset="0"/>
              </a:rPr>
              <a:t> Simple, prone to collisions.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IN" sz="2000" b="1" i="1" u="sng" dirty="0">
                <a:latin typeface="Comic Sans MS" panose="030F0702030302020204" pitchFamily="66" charset="0"/>
              </a:rPr>
              <a:t>RING TOPOLOGY:</a:t>
            </a:r>
            <a:r>
              <a:rPr lang="en-IN" sz="2000" dirty="0">
                <a:latin typeface="Comic Sans MS" panose="030F0702030302020204" pitchFamily="66" charset="0"/>
              </a:rPr>
              <a:t> Consistent performance, vulnerable to node failure.</a:t>
            </a:r>
            <a:endParaRPr lang="en-IN" sz="2000" b="1" i="1" u="sng" dirty="0">
              <a:latin typeface="Comic Sans MS" panose="030F0702030302020204" pitchFamily="66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666981B-3BC8-7419-1B72-774C8980AC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6081" y="1643977"/>
            <a:ext cx="4173667" cy="3527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1058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55D5F69-24F2-6620-9795-5B4C30630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2328" y="218874"/>
            <a:ext cx="10018713" cy="1026268"/>
          </a:xfr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/>
          <a:lstStyle/>
          <a:p>
            <a:r>
              <a:rPr lang="en-IN" dirty="0">
                <a:latin typeface="Algerian" panose="04020705040A02060702" pitchFamily="82" charset="0"/>
              </a:rPr>
              <a:t>REAL-TIME APPLICATIONS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3A9D33D-F4D8-6548-3152-CC9A668341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1" y="1643976"/>
            <a:ext cx="6216652" cy="2298438"/>
          </a:xfr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IN" sz="2000" b="1" i="1" u="sng" dirty="0">
                <a:latin typeface="Comic Sans MS" panose="030F0702030302020204" pitchFamily="66" charset="0"/>
              </a:rPr>
              <a:t>SMART CITIES:</a:t>
            </a:r>
            <a:r>
              <a:rPr lang="en-IN" sz="2000" dirty="0">
                <a:latin typeface="Comic Sans MS" panose="030F0702030302020204" pitchFamily="66" charset="0"/>
              </a:rPr>
              <a:t> Mesh topology for smart grids, traffic systems.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IN" sz="2000" b="1" i="1" u="sng" dirty="0">
                <a:latin typeface="Comic Sans MS" panose="030F0702030302020204" pitchFamily="66" charset="0"/>
              </a:rPr>
              <a:t>HEALTHCARE IOT:</a:t>
            </a:r>
            <a:r>
              <a:rPr lang="en-IN" sz="2000" dirty="0">
                <a:latin typeface="Comic Sans MS" panose="030F0702030302020204" pitchFamily="66" charset="0"/>
              </a:rPr>
              <a:t> Star topology for centralized device management.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IN" sz="2000" b="1" i="1" u="sng" dirty="0">
                <a:latin typeface="Comic Sans MS" panose="030F0702030302020204" pitchFamily="66" charset="0"/>
              </a:rPr>
              <a:t>SMART AGRICULTURE:</a:t>
            </a:r>
            <a:r>
              <a:rPr lang="en-IN" sz="2000" dirty="0">
                <a:latin typeface="Comic Sans MS" panose="030F0702030302020204" pitchFamily="66" charset="0"/>
              </a:rPr>
              <a:t> Tree topology for sensor-based decision-making.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A35F654-6B9F-11E3-533B-F8C4BB0ECB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2597" y="1643976"/>
            <a:ext cx="3009421" cy="30094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448C44E-DA78-C943-5E6D-11F0279741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7422" y="4223994"/>
            <a:ext cx="2302410" cy="230241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8284D0D-CFAE-5026-83A7-9B5B3EF62C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5124" y="4223994"/>
            <a:ext cx="2302410" cy="2302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5575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FDE5BEE-2A18-6E3E-B8AB-C81628F07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2328" y="218874"/>
            <a:ext cx="10018713" cy="1026268"/>
          </a:xfr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/>
          <a:lstStyle/>
          <a:p>
            <a:r>
              <a:rPr lang="en-IN" dirty="0">
                <a:latin typeface="Algerian" panose="04020705040A02060702" pitchFamily="82" charset="0"/>
              </a:rPr>
              <a:t>FUTURE IMPLEMENTATIONS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70D548D-857F-4F40-C4C5-8EC8784A19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1" y="1643975"/>
            <a:ext cx="6216652" cy="3122897"/>
          </a:xfr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IN" sz="2000" b="1" i="1" u="sng" dirty="0">
                <a:latin typeface="Comic Sans MS" panose="030F0702030302020204" pitchFamily="66" charset="0"/>
              </a:rPr>
              <a:t>DYNAMIC NODE HANDLING:</a:t>
            </a:r>
            <a:r>
              <a:rPr lang="en-IN" sz="2000" dirty="0">
                <a:latin typeface="Comic Sans MS" panose="030F0702030302020204" pitchFamily="66" charset="0"/>
              </a:rPr>
              <a:t> Add/remove nodes without disrupting the network.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IN" sz="2000" b="1" i="1" u="sng" dirty="0">
                <a:latin typeface="Comic Sans MS" panose="030F0702030302020204" pitchFamily="66" charset="0"/>
              </a:rPr>
              <a:t>HYBRID NETWORKS:</a:t>
            </a:r>
            <a:r>
              <a:rPr lang="en-IN" sz="2000" dirty="0">
                <a:latin typeface="Comic Sans MS" panose="030F0702030302020204" pitchFamily="66" charset="0"/>
              </a:rPr>
              <a:t> Combine topologies for enhanced performance.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IN" sz="2000" b="1" i="1" u="sng" dirty="0">
                <a:latin typeface="Comic Sans MS" panose="030F0702030302020204" pitchFamily="66" charset="0"/>
              </a:rPr>
              <a:t>EDGE COMPUTING:</a:t>
            </a:r>
            <a:r>
              <a:rPr lang="en-IN" sz="2000" dirty="0">
                <a:latin typeface="Comic Sans MS" panose="030F0702030302020204" pitchFamily="66" charset="0"/>
              </a:rPr>
              <a:t> Process data closer to where it’s generated.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IN" sz="2000" b="1" i="1" u="sng" dirty="0">
                <a:latin typeface="Comic Sans MS" panose="030F0702030302020204" pitchFamily="66" charset="0"/>
              </a:rPr>
              <a:t>SECURITY:</a:t>
            </a:r>
            <a:r>
              <a:rPr lang="en-IN" sz="2000" dirty="0">
                <a:latin typeface="Comic Sans MS" panose="030F0702030302020204" pitchFamily="66" charset="0"/>
              </a:rPr>
              <a:t> Implement robust security protocols.</a:t>
            </a:r>
            <a:endParaRPr lang="en-IN" sz="2000" b="1" i="1" u="sng" dirty="0">
              <a:latin typeface="Comic Sans MS" panose="030F0702030302020204" pitchFamily="66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2658EBE-8CDE-F87F-8381-0D2889AB28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163"/>
          <a:stretch/>
        </p:blipFill>
        <p:spPr>
          <a:xfrm>
            <a:off x="7880022" y="1614223"/>
            <a:ext cx="3969471" cy="318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9473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E8CD84A-72B6-1C68-CD98-E326FB14C9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2328" y="218874"/>
            <a:ext cx="10018713" cy="1026268"/>
          </a:xfr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/>
          <a:lstStyle/>
          <a:p>
            <a:r>
              <a:rPr lang="en-IN" dirty="0">
                <a:latin typeface="Algerian" panose="04020705040A02060702" pitchFamily="82" charset="0"/>
              </a:rPr>
              <a:t>CONCLUSION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89419C2-D0DF-B89A-4AEB-82C4209306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1" y="1643975"/>
            <a:ext cx="6216652" cy="2437831"/>
          </a:xfr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IN" sz="2000" b="1" i="1" u="sng" dirty="0">
                <a:latin typeface="Comic Sans MS" panose="030F0702030302020204" pitchFamily="66" charset="0"/>
              </a:rPr>
              <a:t>Simulated and visualized</a:t>
            </a:r>
            <a:r>
              <a:rPr lang="en-IN" sz="2000" dirty="0">
                <a:latin typeface="Comic Sans MS" panose="030F0702030302020204" pitchFamily="66" charset="0"/>
              </a:rPr>
              <a:t> multiple IoT topologies.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IN" sz="2000" b="1" i="1" u="sng" dirty="0">
                <a:latin typeface="Comic Sans MS" panose="030F0702030302020204" pitchFamily="66" charset="0"/>
              </a:rPr>
              <a:t>Identified strengths</a:t>
            </a:r>
            <a:r>
              <a:rPr lang="en-IN" sz="2000" dirty="0">
                <a:latin typeface="Comic Sans MS" panose="030F0702030302020204" pitchFamily="66" charset="0"/>
              </a:rPr>
              <a:t> and </a:t>
            </a:r>
            <a:r>
              <a:rPr lang="en-IN" sz="2000" b="1" i="1" u="sng" dirty="0">
                <a:latin typeface="Comic Sans MS" panose="030F0702030302020204" pitchFamily="66" charset="0"/>
              </a:rPr>
              <a:t>limitations</a:t>
            </a:r>
            <a:r>
              <a:rPr lang="en-IN" sz="2000" dirty="0">
                <a:latin typeface="Comic Sans MS" panose="030F0702030302020204" pitchFamily="66" charset="0"/>
              </a:rPr>
              <a:t> of each topology.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IN" sz="2000" dirty="0">
                <a:latin typeface="Comic Sans MS" panose="030F0702030302020204" pitchFamily="66" charset="0"/>
              </a:rPr>
              <a:t>Potential for </a:t>
            </a:r>
            <a:r>
              <a:rPr lang="en-IN" sz="2000" b="1" i="1" u="sng" dirty="0">
                <a:latin typeface="Comic Sans MS" panose="030F0702030302020204" pitchFamily="66" charset="0"/>
              </a:rPr>
              <a:t>future developments</a:t>
            </a:r>
            <a:r>
              <a:rPr lang="en-IN" sz="2000" dirty="0">
                <a:latin typeface="Comic Sans MS" panose="030F0702030302020204" pitchFamily="66" charset="0"/>
              </a:rPr>
              <a:t> to optimize IoT networks.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C7BC988-7723-A018-DCA8-21037281A4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9896" y="1553067"/>
            <a:ext cx="3447853" cy="3447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9810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B55073B-5BE0-4278-3259-4D22245E41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2328" y="218874"/>
            <a:ext cx="10018713" cy="1026268"/>
          </a:xfr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/>
          <a:lstStyle/>
          <a:p>
            <a:r>
              <a:rPr lang="en-IN" dirty="0">
                <a:latin typeface="Algerian" panose="04020705040A02060702" pitchFamily="82" charset="0"/>
              </a:rPr>
              <a:t>THANK YOU GUYS!!!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C07DE5A-E229-57CF-94E1-6864B8F6AF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1" y="1643975"/>
            <a:ext cx="6216652" cy="4124527"/>
          </a:xfr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t">
            <a:normAutofit lnSpcReduction="10000"/>
          </a:bodyPr>
          <a:lstStyle/>
          <a:p>
            <a:pPr marL="0" indent="0">
              <a:buNone/>
            </a:pPr>
            <a:r>
              <a:rPr lang="en-IN" sz="2000" b="1" i="1" dirty="0">
                <a:latin typeface="Comic Sans MS" panose="030F0702030302020204" pitchFamily="66" charset="0"/>
              </a:rPr>
              <a:t>ANY QUESTIONS? </a:t>
            </a:r>
          </a:p>
          <a:p>
            <a:pPr marL="0" indent="0">
              <a:buNone/>
            </a:pPr>
            <a:r>
              <a:rPr lang="en-IN" sz="2000" b="1" i="1" dirty="0">
                <a:latin typeface="Comic Sans MS" panose="030F0702030302020204" pitchFamily="66" charset="0"/>
              </a:rPr>
              <a:t>DON’T HESITATE!!</a:t>
            </a:r>
          </a:p>
          <a:p>
            <a:pPr marL="0" indent="0">
              <a:buNone/>
            </a:pPr>
            <a:r>
              <a:rPr lang="en-IN" sz="2000" b="1" i="1" dirty="0">
                <a:latin typeface="Comic Sans MS" panose="030F0702030302020204" pitchFamily="66" charset="0"/>
              </a:rPr>
              <a:t>ASK THEM AND I WILL CLARIFY IT FOR YOU PEOPLE!!!</a:t>
            </a:r>
          </a:p>
          <a:p>
            <a:pPr marL="0" indent="0">
              <a:buNone/>
            </a:pPr>
            <a:endParaRPr lang="en-IN" sz="2000" b="1" i="1" dirty="0">
              <a:latin typeface="Comic Sans MS" panose="030F0702030302020204" pitchFamily="66" charset="0"/>
            </a:endParaRPr>
          </a:p>
          <a:p>
            <a:pPr marL="0" indent="0">
              <a:buNone/>
            </a:pPr>
            <a:r>
              <a:rPr lang="en-IN" sz="2000" b="1" i="1" dirty="0">
                <a:latin typeface="Comic Sans MS" panose="030F0702030302020204" pitchFamily="66" charset="0"/>
              </a:rPr>
              <a:t>YOU CAN CONTACT ME THROUGH THE COMMENTS SECTION OF THIS YOUTUBE VIDEO. </a:t>
            </a:r>
          </a:p>
          <a:p>
            <a:pPr marL="0" indent="0">
              <a:buNone/>
            </a:pPr>
            <a:endParaRPr lang="en-IN" sz="2000" b="1" i="1" dirty="0">
              <a:latin typeface="Comic Sans MS" panose="030F0702030302020204" pitchFamily="66" charset="0"/>
            </a:endParaRPr>
          </a:p>
          <a:p>
            <a:pPr marL="0" indent="0">
              <a:buNone/>
            </a:pPr>
            <a:r>
              <a:rPr lang="en-IN" sz="2000" b="1" i="1" dirty="0">
                <a:latin typeface="Comic Sans MS" panose="030F0702030302020204" pitchFamily="66" charset="0"/>
              </a:rPr>
              <a:t>YOURS SINCERELY </a:t>
            </a:r>
          </a:p>
          <a:p>
            <a:pPr marL="0" indent="0">
              <a:buNone/>
            </a:pPr>
            <a:r>
              <a:rPr lang="en-IN" sz="2000" b="1" i="1" dirty="0">
                <a:latin typeface="Comic Sans MS" panose="030F0702030302020204" pitchFamily="66" charset="0"/>
              </a:rPr>
              <a:t>PRAMODH CODE CRAFTER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A70E134-607A-5076-1005-C3C321C93D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8876" y="1642721"/>
            <a:ext cx="4032165" cy="4124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9759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F4CB2F-63A3-955B-BF1F-6DC2408041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2328" y="218874"/>
            <a:ext cx="10018713" cy="1026268"/>
          </a:xfr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/>
          <a:lstStyle/>
          <a:p>
            <a:r>
              <a:rPr lang="en-IN" dirty="0">
                <a:latin typeface="Algerian" panose="04020705040A02060702" pitchFamily="82" charset="0"/>
              </a:rPr>
              <a:t>ACKNOWLEDGMENT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29AA4B-B16C-2F3C-32EC-2AA4E40363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2937" y="1643975"/>
            <a:ext cx="6216652" cy="3842425"/>
          </a:xfr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IN" sz="2000" dirty="0">
                <a:latin typeface="Comic Sans MS" panose="030F0702030302020204" pitchFamily="66" charset="0"/>
              </a:rPr>
              <a:t>I would like to extend my sincere thanks to my amazing faculty of the subject “Internet of Things”, whose guidance and support made this project possible.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IN" sz="2000" dirty="0">
                <a:latin typeface="Comic Sans MS" panose="030F0702030302020204" pitchFamily="66" charset="0"/>
              </a:rPr>
              <a:t>I also wish to express my gratitude to the department of CSE in my college, for providing the resources and knowledge necessary for the completion of this mini-project.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IN" sz="2000" dirty="0">
                <a:latin typeface="Comic Sans MS" panose="030F0702030302020204" pitchFamily="66" charset="0"/>
              </a:rPr>
              <a:t>Finally, I appreciate the efforts of my peers and colleagues for their invaluable feedback and encouragement throughout the process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DCE652-0C18-4D5A-E691-D374D0663D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7729" y="1643974"/>
            <a:ext cx="3643312" cy="384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4585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9C24B15-E168-53DE-1760-7A319EAF04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2328" y="218874"/>
            <a:ext cx="10018713" cy="1026268"/>
          </a:xfrm>
        </p:spPr>
        <p:txBody>
          <a:bodyPr/>
          <a:lstStyle/>
          <a:p>
            <a:r>
              <a:rPr lang="en-IN" dirty="0">
                <a:latin typeface="Algerian" panose="04020705040A02060702" pitchFamily="82" charset="0"/>
              </a:rPr>
              <a:t>INTRODUCTION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0865926-3323-332E-BB1E-B7D3763EC33B}"/>
              </a:ext>
            </a:extLst>
          </p:cNvPr>
          <p:cNvSpPr txBox="1">
            <a:spLocks/>
          </p:cNvSpPr>
          <p:nvPr/>
        </p:nvSpPr>
        <p:spPr>
          <a:xfrm>
            <a:off x="1912328" y="218874"/>
            <a:ext cx="10018713" cy="102626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>
                <a:latin typeface="Algerian" panose="04020705040A02060702" pitchFamily="82" charset="0"/>
              </a:rPr>
              <a:t>introduction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A94ADA4-23E8-DA86-F9AD-72D61262012F}"/>
              </a:ext>
            </a:extLst>
          </p:cNvPr>
          <p:cNvSpPr txBox="1">
            <a:spLocks/>
          </p:cNvSpPr>
          <p:nvPr/>
        </p:nvSpPr>
        <p:spPr>
          <a:xfrm>
            <a:off x="1912328" y="2165012"/>
            <a:ext cx="4724142" cy="2527975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v"/>
            </a:pPr>
            <a:r>
              <a:rPr lang="en-IN" sz="2000" b="1" i="1" u="sng" dirty="0">
                <a:latin typeface="Comic Sans MS" panose="030F0702030302020204" pitchFamily="66" charset="0"/>
              </a:rPr>
              <a:t>Network Topology:</a:t>
            </a:r>
            <a:r>
              <a:rPr lang="en-IN" sz="2000" dirty="0">
                <a:latin typeface="Comic Sans MS" panose="030F0702030302020204" pitchFamily="66" charset="0"/>
              </a:rPr>
              <a:t> Arrangement of nodes in a network.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IN" sz="2000" dirty="0">
                <a:latin typeface="Comic Sans MS" panose="030F0702030302020204" pitchFamily="66" charset="0"/>
              </a:rPr>
              <a:t>Critical for </a:t>
            </a:r>
            <a:r>
              <a:rPr lang="en-IN" sz="2000" b="1" i="1" u="sng" dirty="0">
                <a:latin typeface="Comic Sans MS" panose="030F0702030302020204" pitchFamily="66" charset="0"/>
              </a:rPr>
              <a:t>IoT Systems</a:t>
            </a:r>
            <a:r>
              <a:rPr lang="en-IN" sz="2000" dirty="0">
                <a:latin typeface="Comic Sans MS" panose="030F0702030302020204" pitchFamily="66" charset="0"/>
              </a:rPr>
              <a:t> to ensure efficient data communication.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IN" sz="2000" b="1" i="1" u="sng" dirty="0">
                <a:latin typeface="Comic Sans MS" panose="030F0702030302020204" pitchFamily="66" charset="0"/>
              </a:rPr>
              <a:t>Objective:</a:t>
            </a:r>
            <a:r>
              <a:rPr lang="en-IN" sz="2000" dirty="0">
                <a:latin typeface="Comic Sans MS" panose="030F0702030302020204" pitchFamily="66" charset="0"/>
              </a:rPr>
              <a:t> Simulate and compare different IoT topologies using Python.</a:t>
            </a:r>
            <a:endParaRPr lang="en-IN" sz="2000" b="1" i="1" u="sng" dirty="0">
              <a:latin typeface="Comic Sans MS" panose="030F0702030302020204" pitchFamily="66" charset="0"/>
            </a:endParaRPr>
          </a:p>
        </p:txBody>
      </p:sp>
      <p:pic>
        <p:nvPicPr>
          <p:cNvPr id="1026" name="Picture 2" descr="Computer Network Topology Outline ...">
            <a:extLst>
              <a:ext uri="{FF2B5EF4-FFF2-40B4-BE49-F238E27FC236}">
                <a16:creationId xmlns:a16="http://schemas.microsoft.com/office/drawing/2014/main" id="{E9888719-A178-F146-3616-554C619A7B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4661" y="1612762"/>
            <a:ext cx="3840881" cy="3632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80508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A029297-98A7-780A-4370-9D43037D6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2328" y="218874"/>
            <a:ext cx="10018713" cy="1026268"/>
          </a:xfr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/>
          <a:lstStyle/>
          <a:p>
            <a:r>
              <a:rPr lang="en-IN" dirty="0">
                <a:latin typeface="Algerian" panose="04020705040A02060702" pitchFamily="82" charset="0"/>
              </a:rPr>
              <a:t>OBJECTIVES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51EDF36-6B68-084D-644A-B33205F6593C}"/>
              </a:ext>
            </a:extLst>
          </p:cNvPr>
          <p:cNvSpPr txBox="1">
            <a:spLocks/>
          </p:cNvSpPr>
          <p:nvPr/>
        </p:nvSpPr>
        <p:spPr>
          <a:xfrm>
            <a:off x="1912328" y="2079877"/>
            <a:ext cx="4724142" cy="301059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t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IN" sz="2000" dirty="0">
                <a:latin typeface="Comic Sans MS" panose="030F0702030302020204" pitchFamily="66" charset="0"/>
              </a:rPr>
              <a:t>The main objectives of our IoT mini project 1 are mentioned as follows: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IN" sz="2000" dirty="0">
                <a:latin typeface="Comic Sans MS" panose="030F0702030302020204" pitchFamily="66" charset="0"/>
              </a:rPr>
              <a:t>Simulate different </a:t>
            </a:r>
            <a:r>
              <a:rPr lang="en-IN" sz="2000" b="1" i="1" u="sng" dirty="0">
                <a:latin typeface="Comic Sans MS" panose="030F0702030302020204" pitchFamily="66" charset="0"/>
              </a:rPr>
              <a:t>IoT Network Topologies.</a:t>
            </a:r>
            <a:endParaRPr lang="en-IN" sz="2000" dirty="0">
              <a:latin typeface="Comic Sans MS" panose="030F0702030302020204" pitchFamily="66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IN" sz="2000" dirty="0">
                <a:latin typeface="Comic Sans MS" panose="030F0702030302020204" pitchFamily="66" charset="0"/>
              </a:rPr>
              <a:t>Visualize each topology using Python libraries.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IN" sz="2000" dirty="0">
                <a:latin typeface="Comic Sans MS" panose="030F0702030302020204" pitchFamily="66" charset="0"/>
              </a:rPr>
              <a:t>Analyse their </a:t>
            </a:r>
            <a:r>
              <a:rPr lang="en-IN" sz="2000" b="1" i="1" u="sng" dirty="0">
                <a:latin typeface="Comic Sans MS" panose="030F0702030302020204" pitchFamily="66" charset="0"/>
              </a:rPr>
              <a:t>efficiency</a:t>
            </a:r>
            <a:r>
              <a:rPr lang="en-IN" sz="2000" dirty="0">
                <a:latin typeface="Comic Sans MS" panose="030F0702030302020204" pitchFamily="66" charset="0"/>
              </a:rPr>
              <a:t>, </a:t>
            </a:r>
            <a:r>
              <a:rPr lang="en-IN" sz="2000" b="1" i="1" u="sng" dirty="0">
                <a:latin typeface="Comic Sans MS" panose="030F0702030302020204" pitchFamily="66" charset="0"/>
              </a:rPr>
              <a:t>reliability</a:t>
            </a:r>
            <a:r>
              <a:rPr lang="en-IN" sz="2000" dirty="0">
                <a:latin typeface="Comic Sans MS" panose="030F0702030302020204" pitchFamily="66" charset="0"/>
              </a:rPr>
              <a:t>, and </a:t>
            </a:r>
            <a:r>
              <a:rPr lang="en-IN" sz="2000" b="1" i="1" u="sng" dirty="0">
                <a:latin typeface="Comic Sans MS" panose="030F0702030302020204" pitchFamily="66" charset="0"/>
              </a:rPr>
              <a:t>fault tolerance.</a:t>
            </a:r>
            <a:endParaRPr lang="en-IN" sz="2000" dirty="0">
              <a:latin typeface="Comic Sans MS" panose="030F0702030302020204" pitchFamily="66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A281C17-DA98-308A-48DA-F6D49C84D2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4660" y="1612762"/>
            <a:ext cx="3840881" cy="3633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6128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E999C7D-D9CF-93F1-F870-0DD21D1EA71B}"/>
              </a:ext>
            </a:extLst>
          </p:cNvPr>
          <p:cNvSpPr txBox="1">
            <a:spLocks/>
          </p:cNvSpPr>
          <p:nvPr/>
        </p:nvSpPr>
        <p:spPr>
          <a:xfrm>
            <a:off x="1912328" y="218874"/>
            <a:ext cx="10018713" cy="102626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>
                <a:latin typeface="Algerian" panose="04020705040A02060702" pitchFamily="82" charset="0"/>
              </a:rPr>
              <a:t>A. STAR TOPOLOGY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5082897-1693-4AD8-B7E8-68F6C5B0A821}"/>
              </a:ext>
            </a:extLst>
          </p:cNvPr>
          <p:cNvSpPr txBox="1">
            <a:spLocks/>
          </p:cNvSpPr>
          <p:nvPr/>
        </p:nvSpPr>
        <p:spPr>
          <a:xfrm>
            <a:off x="1912328" y="1643975"/>
            <a:ext cx="5959053" cy="4124527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t">
            <a:normAutofit lnSpcReduction="1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IN" sz="2000" b="1" i="1" u="sng" dirty="0">
                <a:latin typeface="Comic Sans MS" panose="030F0702030302020204" pitchFamily="66" charset="0"/>
              </a:rPr>
              <a:t>TOPOLOGY TYPE: STAR TOPOLOGY:</a:t>
            </a:r>
            <a:endParaRPr lang="en-IN" sz="2000" dirty="0">
              <a:latin typeface="Comic Sans MS" panose="030F0702030302020204" pitchFamily="66" charset="0"/>
            </a:endParaRPr>
          </a:p>
          <a:p>
            <a:pPr marL="0" indent="0">
              <a:buFont typeface="Arial"/>
              <a:buNone/>
            </a:pPr>
            <a:endParaRPr lang="en-IN" sz="2000" dirty="0">
              <a:latin typeface="Comic Sans MS" panose="030F0702030302020204" pitchFamily="66" charset="0"/>
            </a:endParaRPr>
          </a:p>
          <a:p>
            <a:pPr marL="0" indent="0">
              <a:buFont typeface="Arial"/>
              <a:buNone/>
            </a:pPr>
            <a:r>
              <a:rPr lang="en-IN" sz="2000" b="1" i="1" u="sng" dirty="0">
                <a:latin typeface="Comic Sans MS" panose="030F0702030302020204" pitchFamily="66" charset="0"/>
              </a:rPr>
              <a:t>Description:</a:t>
            </a:r>
            <a:endParaRPr lang="en-IN" sz="2000" dirty="0">
              <a:latin typeface="Comic Sans MS" panose="030F0702030302020204" pitchFamily="66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IN" sz="2000" dirty="0">
                <a:latin typeface="Comic Sans MS" panose="030F0702030302020204" pitchFamily="66" charset="0"/>
              </a:rPr>
              <a:t>Central </a:t>
            </a:r>
            <a:r>
              <a:rPr lang="en-IN" sz="2000" b="1" i="1" u="sng" dirty="0">
                <a:latin typeface="Comic Sans MS" panose="030F0702030302020204" pitchFamily="66" charset="0"/>
              </a:rPr>
              <a:t>hub</a:t>
            </a:r>
            <a:r>
              <a:rPr lang="en-IN" sz="2000" dirty="0">
                <a:latin typeface="Comic Sans MS" panose="030F0702030302020204" pitchFamily="66" charset="0"/>
              </a:rPr>
              <a:t> connects all nodes.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IN" sz="2000" dirty="0">
                <a:latin typeface="Comic Sans MS" panose="030F0702030302020204" pitchFamily="66" charset="0"/>
              </a:rPr>
              <a:t>Easy to maintain but has a </a:t>
            </a:r>
            <a:r>
              <a:rPr lang="en-IN" sz="2000" b="1" i="1" u="sng" dirty="0">
                <a:latin typeface="Comic Sans MS" panose="030F0702030302020204" pitchFamily="66" charset="0"/>
              </a:rPr>
              <a:t>single point of failure</a:t>
            </a:r>
            <a:r>
              <a:rPr lang="en-IN" sz="2000" dirty="0">
                <a:latin typeface="Comic Sans MS" panose="030F0702030302020204" pitchFamily="66" charset="0"/>
              </a:rPr>
              <a:t>.</a:t>
            </a:r>
          </a:p>
          <a:p>
            <a:pPr marL="0" indent="0">
              <a:buNone/>
            </a:pPr>
            <a:r>
              <a:rPr lang="en-IN" sz="2000" b="1" i="1" u="sng" dirty="0">
                <a:latin typeface="Comic Sans MS" panose="030F0702030302020204" pitchFamily="66" charset="0"/>
              </a:rPr>
              <a:t>Applications:</a:t>
            </a:r>
            <a:endParaRPr lang="en-IN" sz="2000" dirty="0">
              <a:latin typeface="Comic Sans MS" panose="030F0702030302020204" pitchFamily="66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IN" sz="2000" b="1" i="1" u="sng" dirty="0">
                <a:latin typeface="Comic Sans MS" panose="030F0702030302020204" pitchFamily="66" charset="0"/>
              </a:rPr>
              <a:t>Home Automation:</a:t>
            </a:r>
            <a:r>
              <a:rPr lang="en-IN" sz="2000" dirty="0">
                <a:latin typeface="Comic Sans MS" panose="030F0702030302020204" pitchFamily="66" charset="0"/>
              </a:rPr>
              <a:t> Smart lights, thermostats, etc.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IN" sz="2000" b="1" i="1" u="sng" dirty="0">
                <a:latin typeface="Comic Sans MS" panose="030F0702030302020204" pitchFamily="66" charset="0"/>
              </a:rPr>
              <a:t>Healthcare IoT:</a:t>
            </a:r>
            <a:r>
              <a:rPr lang="en-IN" sz="2000" dirty="0">
                <a:latin typeface="Comic Sans MS" panose="030F0702030302020204" pitchFamily="66" charset="0"/>
              </a:rPr>
              <a:t> Centralized patient monitoring.</a:t>
            </a:r>
            <a:endParaRPr lang="en-IN" sz="2000" b="1" i="1" u="sng" dirty="0">
              <a:latin typeface="Comic Sans MS" panose="030F0702030302020204" pitchFamily="66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85CCECF-5D91-831D-27A2-EDCFCD2D7F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2793" y="1889491"/>
            <a:ext cx="3840882" cy="3633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9493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2C27EDA-6F3E-B921-93C1-1A4CC841E0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2328" y="218874"/>
            <a:ext cx="10018713" cy="1026268"/>
          </a:xfr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/>
          <a:lstStyle/>
          <a:p>
            <a:r>
              <a:rPr lang="en-IN" dirty="0">
                <a:latin typeface="Algerian" panose="04020705040A02060702" pitchFamily="82" charset="0"/>
              </a:rPr>
              <a:t>B. MESH TOPOLOGY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EAC4C8B-A659-F122-FC78-CA0510A4B4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2328" y="1613994"/>
            <a:ext cx="6216652" cy="4124527"/>
          </a:xfr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t">
            <a:noAutofit/>
          </a:bodyPr>
          <a:lstStyle/>
          <a:p>
            <a:pPr marL="0" indent="0">
              <a:buNone/>
            </a:pPr>
            <a:r>
              <a:rPr lang="en-IN" sz="2000" b="1" i="1" u="sng" dirty="0">
                <a:latin typeface="Comic Sans MS" panose="030F0702030302020204" pitchFamily="66" charset="0"/>
              </a:rPr>
              <a:t>TOPOLOGY TYPE: MESH TOPOLOGY:</a:t>
            </a:r>
            <a:endParaRPr lang="en-IN" sz="2000" dirty="0">
              <a:latin typeface="Comic Sans MS" panose="030F0702030302020204" pitchFamily="66" charset="0"/>
            </a:endParaRPr>
          </a:p>
          <a:p>
            <a:pPr marL="0" indent="0">
              <a:buNone/>
            </a:pPr>
            <a:r>
              <a:rPr lang="en-IN" sz="2000" b="1" i="1" u="sng" dirty="0">
                <a:latin typeface="Comic Sans MS" panose="030F0702030302020204" pitchFamily="66" charset="0"/>
              </a:rPr>
              <a:t>Description:</a:t>
            </a:r>
            <a:endParaRPr lang="en-IN" sz="2000" dirty="0">
              <a:latin typeface="Comic Sans MS" panose="030F0702030302020204" pitchFamily="66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IN" sz="2000" b="1" i="1" u="sng" dirty="0">
                <a:latin typeface="Comic Sans MS" panose="030F0702030302020204" pitchFamily="66" charset="0"/>
              </a:rPr>
              <a:t>Hierarchical structure</a:t>
            </a:r>
            <a:r>
              <a:rPr lang="en-IN" sz="2000" dirty="0">
                <a:latin typeface="Comic Sans MS" panose="030F0702030302020204" pitchFamily="66" charset="0"/>
              </a:rPr>
              <a:t>, each node connects to a parent/child.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IN" sz="2000" b="1" i="1" u="sng" dirty="0">
                <a:latin typeface="Comic Sans MS" panose="030F0702030302020204" pitchFamily="66" charset="0"/>
              </a:rPr>
              <a:t>Scalable</a:t>
            </a:r>
            <a:r>
              <a:rPr lang="en-IN" sz="2000" dirty="0">
                <a:latin typeface="Comic Sans MS" panose="030F0702030302020204" pitchFamily="66" charset="0"/>
              </a:rPr>
              <a:t> but relies on intermediary nodes.</a:t>
            </a:r>
          </a:p>
          <a:p>
            <a:pPr marL="0" indent="0">
              <a:buNone/>
            </a:pPr>
            <a:r>
              <a:rPr lang="en-IN" sz="2000" b="1" i="1" u="sng" dirty="0">
                <a:latin typeface="Comic Sans MS" panose="030F0702030302020204" pitchFamily="66" charset="0"/>
              </a:rPr>
              <a:t>Applications:</a:t>
            </a:r>
            <a:endParaRPr lang="en-IN" sz="2000" dirty="0">
              <a:latin typeface="Comic Sans MS" panose="030F0702030302020204" pitchFamily="66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IN" sz="2000" b="1" i="1" u="sng" dirty="0">
                <a:latin typeface="Comic Sans MS" panose="030F0702030302020204" pitchFamily="66" charset="0"/>
              </a:rPr>
              <a:t>Corporate networks:</a:t>
            </a:r>
            <a:r>
              <a:rPr lang="en-IN" sz="2000" dirty="0">
                <a:latin typeface="Comic Sans MS" panose="030F0702030302020204" pitchFamily="66" charset="0"/>
              </a:rPr>
              <a:t> Departments organized in levels.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IN" sz="2000" b="1" i="1" u="sng" dirty="0">
                <a:latin typeface="Comic Sans MS" panose="030F0702030302020204" pitchFamily="66" charset="0"/>
              </a:rPr>
              <a:t>Smart Agriculture:</a:t>
            </a:r>
            <a:r>
              <a:rPr lang="en-IN" sz="2000" dirty="0">
                <a:latin typeface="Comic Sans MS" panose="030F0702030302020204" pitchFamily="66" charset="0"/>
              </a:rPr>
              <a:t> Sensors collecting data for precision farming.</a:t>
            </a:r>
            <a:endParaRPr lang="en-IN" sz="2000" b="1" i="1" u="sng" dirty="0">
              <a:latin typeface="Comic Sans MS" panose="030F0702030302020204" pitchFamily="66" charset="0"/>
            </a:endParaRPr>
          </a:p>
          <a:p>
            <a:pPr marL="0" indent="0">
              <a:buNone/>
            </a:pPr>
            <a:endParaRPr lang="en-IN" sz="2000" b="1" i="1" u="sng" dirty="0">
              <a:latin typeface="Comic Sans MS" panose="030F0702030302020204" pitchFamily="66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DB722F4-DA25-A43B-4A58-CB23748E54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7062" y="1942462"/>
            <a:ext cx="3840882" cy="3633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6213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555A396-FF62-7D5A-5D34-33BD91D17A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2328" y="218874"/>
            <a:ext cx="10018713" cy="1026268"/>
          </a:xfr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/>
          <a:lstStyle/>
          <a:p>
            <a:r>
              <a:rPr lang="en-IN" dirty="0">
                <a:latin typeface="Algerian" panose="04020705040A02060702" pitchFamily="82" charset="0"/>
              </a:rPr>
              <a:t>C. TREE TOPOLOGY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BFC4085-9937-B8A7-5CD7-8E45951C5D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2328" y="1703936"/>
            <a:ext cx="6216652" cy="4124527"/>
          </a:xfr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t">
            <a:normAutofit lnSpcReduction="10000"/>
          </a:bodyPr>
          <a:lstStyle/>
          <a:p>
            <a:pPr marL="0" indent="0">
              <a:buNone/>
            </a:pPr>
            <a:r>
              <a:rPr lang="en-IN" sz="2000" b="1" i="1" u="sng" dirty="0">
                <a:latin typeface="Comic Sans MS" panose="030F0702030302020204" pitchFamily="66" charset="0"/>
              </a:rPr>
              <a:t>TOPOLOGY TYPE: TREE TOPOLOGY:</a:t>
            </a:r>
            <a:endParaRPr lang="en-IN" sz="2000" dirty="0">
              <a:latin typeface="Comic Sans MS" panose="030F0702030302020204" pitchFamily="66" charset="0"/>
            </a:endParaRPr>
          </a:p>
          <a:p>
            <a:pPr marL="0" indent="0">
              <a:buNone/>
            </a:pPr>
            <a:endParaRPr lang="en-IN" sz="2000" dirty="0">
              <a:latin typeface="Comic Sans MS" panose="030F0702030302020204" pitchFamily="66" charset="0"/>
            </a:endParaRPr>
          </a:p>
          <a:p>
            <a:pPr marL="0" indent="0">
              <a:buNone/>
            </a:pPr>
            <a:r>
              <a:rPr lang="en-IN" sz="2000" b="1" i="1" u="sng" dirty="0">
                <a:latin typeface="Comic Sans MS" panose="030F0702030302020204" pitchFamily="66" charset="0"/>
              </a:rPr>
              <a:t>Description: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IN" sz="2000" b="1" i="1" u="sng" dirty="0">
                <a:latin typeface="Comic Sans MS" panose="030F0702030302020204" pitchFamily="66" charset="0"/>
              </a:rPr>
              <a:t>Hierarchical structure</a:t>
            </a:r>
            <a:r>
              <a:rPr lang="en-IN" sz="2000" dirty="0">
                <a:latin typeface="Comic Sans MS" panose="030F0702030302020204" pitchFamily="66" charset="0"/>
              </a:rPr>
              <a:t>, each node connects to a parent/child.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IN" sz="2000" b="1" i="1" u="sng" dirty="0">
                <a:latin typeface="Comic Sans MS" panose="030F0702030302020204" pitchFamily="66" charset="0"/>
              </a:rPr>
              <a:t>Scalable</a:t>
            </a:r>
            <a:r>
              <a:rPr lang="en-IN" sz="2000" dirty="0">
                <a:latin typeface="Comic Sans MS" panose="030F0702030302020204" pitchFamily="66" charset="0"/>
              </a:rPr>
              <a:t> but relies on intermediary nodes.</a:t>
            </a:r>
          </a:p>
          <a:p>
            <a:pPr marL="0" indent="0">
              <a:buNone/>
            </a:pPr>
            <a:r>
              <a:rPr lang="en-IN" sz="2000" b="1" i="1" u="sng" dirty="0">
                <a:latin typeface="Comic Sans MS" panose="030F0702030302020204" pitchFamily="66" charset="0"/>
              </a:rPr>
              <a:t>Applications:</a:t>
            </a:r>
            <a:endParaRPr lang="en-IN" sz="2000" dirty="0">
              <a:latin typeface="Comic Sans MS" panose="030F0702030302020204" pitchFamily="66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IN" sz="2000" b="1" i="1" u="sng" dirty="0">
                <a:latin typeface="Comic Sans MS" panose="030F0702030302020204" pitchFamily="66" charset="0"/>
              </a:rPr>
              <a:t>Corporate networks:</a:t>
            </a:r>
            <a:r>
              <a:rPr lang="en-IN" sz="2000" dirty="0">
                <a:latin typeface="Comic Sans MS" panose="030F0702030302020204" pitchFamily="66" charset="0"/>
              </a:rPr>
              <a:t> Departments organized levels.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IN" sz="2000" b="1" i="1" u="sng" dirty="0">
                <a:latin typeface="Comic Sans MS" panose="030F0702030302020204" pitchFamily="66" charset="0"/>
              </a:rPr>
              <a:t>Smart Agriculture:</a:t>
            </a:r>
            <a:r>
              <a:rPr lang="en-IN" sz="2000" dirty="0">
                <a:latin typeface="Comic Sans MS" panose="030F0702030302020204" pitchFamily="66" charset="0"/>
              </a:rPr>
              <a:t> Sensors collecting data for precision farming.</a:t>
            </a:r>
            <a:endParaRPr lang="en-IN" sz="2000" b="1" i="1" u="sng" dirty="0">
              <a:latin typeface="Comic Sans MS" panose="030F0702030302020204" pitchFamily="66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68BB586-0173-0CBC-4048-FCCD5A7EAC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8207" y="1949452"/>
            <a:ext cx="3840883" cy="3633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6908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7A6A986-F7FB-3303-B02E-2CE61EF044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2328" y="218874"/>
            <a:ext cx="10018713" cy="1026268"/>
          </a:xfr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/>
          <a:lstStyle/>
          <a:p>
            <a:r>
              <a:rPr lang="en-IN" dirty="0">
                <a:latin typeface="Algerian" panose="04020705040A02060702" pitchFamily="82" charset="0"/>
              </a:rPr>
              <a:t>D. bus TOPOLOGY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17E97E1-51C8-C683-D821-D1C12957C3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2328" y="1658966"/>
            <a:ext cx="6216652" cy="4124527"/>
          </a:xfr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t">
            <a:normAutofit/>
          </a:bodyPr>
          <a:lstStyle/>
          <a:p>
            <a:pPr marL="0" indent="0">
              <a:buNone/>
            </a:pPr>
            <a:r>
              <a:rPr lang="en-IN" sz="2000" b="1" i="1" u="sng" dirty="0">
                <a:latin typeface="Comic Sans MS" panose="030F0702030302020204" pitchFamily="66" charset="0"/>
              </a:rPr>
              <a:t>TOPOLOGY TYPE: BUS TOPOLOGY:</a:t>
            </a:r>
            <a:endParaRPr lang="en-IN" sz="2000" dirty="0">
              <a:latin typeface="Comic Sans MS" panose="030F0702030302020204" pitchFamily="66" charset="0"/>
            </a:endParaRPr>
          </a:p>
          <a:p>
            <a:pPr marL="0" indent="0">
              <a:buNone/>
            </a:pPr>
            <a:endParaRPr lang="en-IN" sz="2000" dirty="0">
              <a:latin typeface="Comic Sans MS" panose="030F0702030302020204" pitchFamily="66" charset="0"/>
            </a:endParaRPr>
          </a:p>
          <a:p>
            <a:pPr marL="0" indent="0">
              <a:buNone/>
            </a:pPr>
            <a:r>
              <a:rPr lang="en-IN" sz="2000" b="1" i="1" u="sng" dirty="0">
                <a:latin typeface="Comic Sans MS" panose="030F0702030302020204" pitchFamily="66" charset="0"/>
              </a:rPr>
              <a:t>Description: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IN" sz="2000" dirty="0">
                <a:latin typeface="Comic Sans MS" panose="030F0702030302020204" pitchFamily="66" charset="0"/>
              </a:rPr>
              <a:t>All nodes share a </a:t>
            </a:r>
            <a:r>
              <a:rPr lang="en-IN" sz="2000" b="1" i="1" u="sng" dirty="0">
                <a:latin typeface="Comic Sans MS" panose="030F0702030302020204" pitchFamily="66" charset="0"/>
              </a:rPr>
              <a:t>single communication line.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IN" sz="2000" dirty="0">
                <a:latin typeface="Comic Sans MS" panose="030F0702030302020204" pitchFamily="66" charset="0"/>
              </a:rPr>
              <a:t>Simple and cost-effective, but prone to </a:t>
            </a:r>
            <a:r>
              <a:rPr lang="en-IN" sz="2000" b="1" i="1" u="sng" dirty="0">
                <a:latin typeface="Comic Sans MS" panose="030F0702030302020204" pitchFamily="66" charset="0"/>
              </a:rPr>
              <a:t>collisions</a:t>
            </a:r>
            <a:r>
              <a:rPr lang="en-IN" sz="2000" dirty="0">
                <a:latin typeface="Comic Sans MS" panose="030F0702030302020204" pitchFamily="66" charset="0"/>
              </a:rPr>
              <a:t>.</a:t>
            </a:r>
          </a:p>
          <a:p>
            <a:pPr marL="0" indent="0">
              <a:buNone/>
            </a:pPr>
            <a:r>
              <a:rPr lang="en-IN" sz="2000" b="1" i="1" u="sng" dirty="0">
                <a:latin typeface="Comic Sans MS" panose="030F0702030302020204" pitchFamily="66" charset="0"/>
              </a:rPr>
              <a:t>Applications: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IN" sz="2000" b="1" i="1" u="sng" dirty="0">
                <a:latin typeface="Comic Sans MS" panose="030F0702030302020204" pitchFamily="66" charset="0"/>
              </a:rPr>
              <a:t>Vehicle IoT networks:</a:t>
            </a:r>
            <a:r>
              <a:rPr lang="en-IN" sz="2000" dirty="0">
                <a:latin typeface="Comic Sans MS" panose="030F0702030302020204" pitchFamily="66" charset="0"/>
              </a:rPr>
              <a:t> Sensor systems sharing data.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IN" sz="2000" b="1" i="1" u="sng" dirty="0">
                <a:latin typeface="Comic Sans MS" panose="030F0702030302020204" pitchFamily="66" charset="0"/>
              </a:rPr>
              <a:t>Home IoT networks:</a:t>
            </a:r>
            <a:r>
              <a:rPr lang="en-IN" sz="2000" dirty="0">
                <a:latin typeface="Comic Sans MS" panose="030F0702030302020204" pitchFamily="66" charset="0"/>
              </a:rPr>
              <a:t> Basic communication lines.</a:t>
            </a:r>
            <a:endParaRPr lang="en-IN" sz="2000" b="1" i="1" u="sng" dirty="0">
              <a:latin typeface="Comic Sans MS" panose="030F0702030302020204" pitchFamily="66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2BBEADB-1F21-57BF-E387-0DA77FCE0D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8207" y="1904482"/>
            <a:ext cx="3840884" cy="3633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9140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229B1A9-97D1-3056-4893-6F24C6A71B78}"/>
              </a:ext>
            </a:extLst>
          </p:cNvPr>
          <p:cNvSpPr txBox="1">
            <a:spLocks/>
          </p:cNvSpPr>
          <p:nvPr/>
        </p:nvSpPr>
        <p:spPr>
          <a:xfrm>
            <a:off x="1912328" y="218874"/>
            <a:ext cx="10018713" cy="102626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>
                <a:latin typeface="Algerian" panose="04020705040A02060702" pitchFamily="82" charset="0"/>
              </a:rPr>
              <a:t>E. RING TOPOLOGY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74AF2D0-25AD-55F0-2D7B-2A167FC13C48}"/>
              </a:ext>
            </a:extLst>
          </p:cNvPr>
          <p:cNvSpPr txBox="1">
            <a:spLocks/>
          </p:cNvSpPr>
          <p:nvPr/>
        </p:nvSpPr>
        <p:spPr>
          <a:xfrm>
            <a:off x="1799206" y="1461155"/>
            <a:ext cx="6157016" cy="4732255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t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IN" sz="2000" b="1" i="1" u="sng" dirty="0">
                <a:latin typeface="Comic Sans MS" panose="030F0702030302020204" pitchFamily="66" charset="0"/>
              </a:rPr>
              <a:t>TOPOLOGY TYPE: RING TOPOLOGY:</a:t>
            </a:r>
            <a:endParaRPr lang="en-IN" sz="2000" dirty="0">
              <a:latin typeface="Comic Sans MS" panose="030F0702030302020204" pitchFamily="66" charset="0"/>
            </a:endParaRPr>
          </a:p>
          <a:p>
            <a:pPr marL="0" indent="0">
              <a:buFont typeface="Arial"/>
              <a:buNone/>
            </a:pPr>
            <a:endParaRPr lang="en-IN" sz="2000" dirty="0">
              <a:latin typeface="Comic Sans MS" panose="030F0702030302020204" pitchFamily="66" charset="0"/>
            </a:endParaRPr>
          </a:p>
          <a:p>
            <a:pPr marL="0" indent="0">
              <a:buFont typeface="Arial"/>
              <a:buNone/>
            </a:pPr>
            <a:r>
              <a:rPr lang="en-IN" sz="2000" b="1" i="1" u="sng" dirty="0">
                <a:latin typeface="Comic Sans MS" panose="030F0702030302020204" pitchFamily="66" charset="0"/>
              </a:rPr>
              <a:t>Description: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IN" sz="2000" b="1" i="1" u="sng" dirty="0">
                <a:latin typeface="Comic Sans MS" panose="030F0702030302020204" pitchFamily="66" charset="0"/>
              </a:rPr>
              <a:t>Circular connection</a:t>
            </a:r>
            <a:r>
              <a:rPr lang="en-IN" sz="2000" dirty="0">
                <a:latin typeface="Comic Sans MS" panose="030F0702030302020204" pitchFamily="66" charset="0"/>
              </a:rPr>
              <a:t>, data moves in one direction.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IN" sz="2000" dirty="0">
                <a:latin typeface="Comic Sans MS" panose="030F0702030302020204" pitchFamily="66" charset="0"/>
              </a:rPr>
              <a:t>Fault in one node breaks the network unless </a:t>
            </a:r>
            <a:r>
              <a:rPr lang="en-IN" sz="2000" b="1" i="1" u="sng" dirty="0">
                <a:latin typeface="Comic Sans MS" panose="030F0702030302020204" pitchFamily="66" charset="0"/>
              </a:rPr>
              <a:t>dual-ring</a:t>
            </a:r>
            <a:r>
              <a:rPr lang="en-IN" sz="2000" dirty="0">
                <a:latin typeface="Comic Sans MS" panose="030F0702030302020204" pitchFamily="66" charset="0"/>
              </a:rPr>
              <a:t> is used.</a:t>
            </a:r>
          </a:p>
          <a:p>
            <a:pPr marL="0" indent="0">
              <a:buFont typeface="Arial"/>
              <a:buNone/>
            </a:pPr>
            <a:r>
              <a:rPr lang="en-IN" sz="2000" b="1" i="1" u="sng" dirty="0">
                <a:latin typeface="Comic Sans MS" panose="030F0702030302020204" pitchFamily="66" charset="0"/>
              </a:rPr>
              <a:t>Applications: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IN" sz="2000" b="1" i="1" u="sng" dirty="0">
                <a:latin typeface="Comic Sans MS" panose="030F0702030302020204" pitchFamily="66" charset="0"/>
              </a:rPr>
              <a:t>City surveillance networks:</a:t>
            </a:r>
            <a:r>
              <a:rPr lang="en-IN" sz="2000" dirty="0">
                <a:latin typeface="Comic Sans MS" panose="030F0702030302020204" pitchFamily="66" charset="0"/>
              </a:rPr>
              <a:t> Cameras and sensors.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IN" sz="2000" b="1" i="1" u="sng" dirty="0">
                <a:latin typeface="Comic Sans MS" panose="030F0702030302020204" pitchFamily="66" charset="0"/>
              </a:rPr>
              <a:t>Industrial systems:</a:t>
            </a:r>
            <a:r>
              <a:rPr lang="en-IN" sz="2000" dirty="0">
                <a:latin typeface="Comic Sans MS" panose="030F0702030302020204" pitchFamily="66" charset="0"/>
              </a:rPr>
              <a:t> Monitoring pipelines and grids.</a:t>
            </a:r>
            <a:endParaRPr lang="en-IN" sz="2000" b="1" i="1" u="sng" dirty="0">
              <a:latin typeface="Comic Sans MS" panose="030F0702030302020204" pitchFamily="66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B30C958-87B1-F6F3-3BF9-B340089B7C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3363" y="1995777"/>
            <a:ext cx="3840885" cy="3633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0166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Parallax</Template>
  <TotalTime>141</TotalTime>
  <Words>653</Words>
  <Application>Microsoft Office PowerPoint</Application>
  <PresentationFormat>Widescreen</PresentationFormat>
  <Paragraphs>100</Paragraphs>
  <Slides>16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Algerian</vt:lpstr>
      <vt:lpstr>Arial</vt:lpstr>
      <vt:lpstr>Calibri</vt:lpstr>
      <vt:lpstr>Comic Sans MS</vt:lpstr>
      <vt:lpstr>Corbel</vt:lpstr>
      <vt:lpstr>Wingdings</vt:lpstr>
      <vt:lpstr>Parallax</vt:lpstr>
      <vt:lpstr>PowerPoint Presentation</vt:lpstr>
      <vt:lpstr>ACKNOWLEDGMENT</vt:lpstr>
      <vt:lpstr>INTRODUCTION</vt:lpstr>
      <vt:lpstr>OBJECTIVES</vt:lpstr>
      <vt:lpstr>PowerPoint Presentation</vt:lpstr>
      <vt:lpstr>B. MESH TOPOLOGY</vt:lpstr>
      <vt:lpstr>C. TREE TOPOLOGY</vt:lpstr>
      <vt:lpstr>D. bus TOPOLOGY</vt:lpstr>
      <vt:lpstr>PowerPoint Presentation</vt:lpstr>
      <vt:lpstr>FLOWCHART OF OUR PROJECT</vt:lpstr>
      <vt:lpstr>PYTHON CODE OVERVIEW</vt:lpstr>
      <vt:lpstr>RESULTS AND DISCUSSIONS</vt:lpstr>
      <vt:lpstr>REAL-TIME APPLICATIONS</vt:lpstr>
      <vt:lpstr>FUTURE IMPLEMENTATIONS</vt:lpstr>
      <vt:lpstr>CONCLUSION</vt:lpstr>
      <vt:lpstr>THANK YOU GUYS!!!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Pramodh Narain</dc:creator>
  <cp:lastModifiedBy>Pramodh Narain</cp:lastModifiedBy>
  <cp:revision>5</cp:revision>
  <dcterms:created xsi:type="dcterms:W3CDTF">2024-10-18T18:18:12Z</dcterms:created>
  <dcterms:modified xsi:type="dcterms:W3CDTF">2024-10-19T13:23:23Z</dcterms:modified>
</cp:coreProperties>
</file>